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66" r:id="rId4"/>
    <p:sldId id="267" r:id="rId5"/>
    <p:sldId id="268" r:id="rId6"/>
    <p:sldId id="269" r:id="rId7"/>
    <p:sldId id="270" r:id="rId8"/>
    <p:sldId id="271" r:id="rId9"/>
    <p:sldId id="274"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94343" autoAdjust="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11/17/2019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Deskundigheid &amp; Kwaliteit</a:t>
            </a:r>
            <a:endParaRPr lang="nl-NL" dirty="0"/>
          </a:p>
        </p:txBody>
      </p:sp>
      <p:sp>
        <p:nvSpPr>
          <p:cNvPr id="3" name="Ondertitel 2"/>
          <p:cNvSpPr>
            <a:spLocks noGrp="1"/>
          </p:cNvSpPr>
          <p:nvPr>
            <p:ph type="subTitle" idx="1"/>
          </p:nvPr>
        </p:nvSpPr>
        <p:spPr/>
        <p:txBody>
          <a:bodyPr>
            <a:normAutofit/>
          </a:bodyPr>
          <a:lstStyle/>
          <a:p>
            <a:r>
              <a:rPr lang="nl-NL" dirty="0" err="1" smtClean="0"/>
              <a:t>Opstartles</a:t>
            </a:r>
            <a:r>
              <a:rPr lang="nl-NL" dirty="0" smtClean="0"/>
              <a:t> </a:t>
            </a:r>
            <a:r>
              <a:rPr lang="nl-NL" dirty="0" smtClean="0"/>
              <a:t>| MZ3</a:t>
            </a:r>
            <a:endParaRPr lang="nl-NL" dirty="0" smtClean="0"/>
          </a:p>
          <a:p>
            <a:r>
              <a:rPr lang="nl-NL" dirty="0" smtClean="0"/>
              <a:t>13.2 </a:t>
            </a:r>
            <a:r>
              <a:rPr lang="nl-NL" dirty="0" smtClean="0"/>
              <a:t>(MZ)</a:t>
            </a:r>
            <a:endParaRPr lang="nl-NL" dirty="0"/>
          </a:p>
        </p:txBody>
      </p:sp>
    </p:spTree>
    <p:extLst>
      <p:ext uri="{BB962C8B-B14F-4D97-AF65-F5344CB8AC3E}">
        <p14:creationId xmlns:p14="http://schemas.microsoft.com/office/powerpoint/2010/main" val="1792767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09749"/>
          </a:xfrm>
        </p:spPr>
        <p:txBody>
          <a:bodyPr/>
          <a:lstStyle/>
          <a:p>
            <a:r>
              <a:rPr lang="nl-NL" dirty="0" err="1" smtClean="0"/>
              <a:t>Angerenstein</a:t>
            </a:r>
            <a:endParaRPr lang="nl-NL" dirty="0"/>
          </a:p>
        </p:txBody>
      </p:sp>
      <p:sp>
        <p:nvSpPr>
          <p:cNvPr id="3" name="Tijdelijke aanduiding voor inhoud 2"/>
          <p:cNvSpPr>
            <a:spLocks noGrp="1"/>
          </p:cNvSpPr>
          <p:nvPr>
            <p:ph idx="1"/>
          </p:nvPr>
        </p:nvSpPr>
        <p:spPr>
          <a:xfrm>
            <a:off x="677334" y="1214847"/>
            <a:ext cx="8596668" cy="3880773"/>
          </a:xfrm>
        </p:spPr>
        <p:txBody>
          <a:bodyPr/>
          <a:lstStyle/>
          <a:p>
            <a:r>
              <a:rPr lang="nl-NL" dirty="0" smtClean="0"/>
              <a:t>Ga naar welzijn.angerenstein.nl</a:t>
            </a:r>
          </a:p>
          <a:p>
            <a:r>
              <a:rPr lang="nl-NL" dirty="0" smtClean="0"/>
              <a:t>Ga naar </a:t>
            </a:r>
            <a:r>
              <a:rPr lang="nl-NL" dirty="0" smtClean="0"/>
              <a:t>Maatschappelijke zorg</a:t>
            </a:r>
            <a:endParaRPr lang="nl-NL" dirty="0" smtClean="0"/>
          </a:p>
          <a:p>
            <a:r>
              <a:rPr lang="nl-NL" dirty="0" smtClean="0"/>
              <a:t>Ga dan naar </a:t>
            </a:r>
            <a:r>
              <a:rPr lang="nl-NL" dirty="0" smtClean="0"/>
              <a:t>Maatschappelijke zorg </a:t>
            </a:r>
            <a:r>
              <a:rPr lang="nl-NL" dirty="0" smtClean="0"/>
              <a:t>2</a:t>
            </a:r>
          </a:p>
          <a:p>
            <a:r>
              <a:rPr lang="nl-NL" dirty="0" smtClean="0"/>
              <a:t>Naar VW thema </a:t>
            </a:r>
            <a:r>
              <a:rPr lang="nl-NL" dirty="0" smtClean="0"/>
              <a:t>13</a:t>
            </a:r>
            <a:endParaRPr lang="nl-NL" dirty="0" smtClean="0"/>
          </a:p>
          <a:p>
            <a:pPr>
              <a:buFont typeface="Wingdings" panose="05000000000000000000" pitchFamily="2" charset="2"/>
              <a:buChar char="§"/>
            </a:pPr>
            <a:r>
              <a:rPr lang="nl-NL" dirty="0" smtClean="0"/>
              <a:t>Maak opdracht </a:t>
            </a:r>
            <a:r>
              <a:rPr lang="nl-NL" dirty="0" smtClean="0"/>
              <a:t>3</a:t>
            </a:r>
          </a:p>
          <a:p>
            <a:pPr>
              <a:buFont typeface="Wingdings" panose="05000000000000000000" pitchFamily="2" charset="2"/>
              <a:buChar char="§"/>
            </a:pPr>
            <a:r>
              <a:rPr lang="nl-NL" dirty="0" smtClean="0"/>
              <a:t>Sla </a:t>
            </a:r>
            <a:r>
              <a:rPr lang="nl-NL" dirty="0" smtClean="0"/>
              <a:t>je opdrachten goed op in je pc, is aan het eind van LP </a:t>
            </a:r>
            <a:r>
              <a:rPr lang="nl-NL" dirty="0" smtClean="0"/>
              <a:t>10 </a:t>
            </a:r>
            <a:r>
              <a:rPr lang="nl-NL" dirty="0" smtClean="0"/>
              <a:t>je bewijs van inzet en voorwaarde om de toets te kunnen halen.</a:t>
            </a:r>
          </a:p>
          <a:p>
            <a:endParaRPr lang="nl-NL" dirty="0"/>
          </a:p>
        </p:txBody>
      </p:sp>
      <p:pic>
        <p:nvPicPr>
          <p:cNvPr id="5" name="Afbeelding 4"/>
          <p:cNvPicPr>
            <a:picLocks noChangeAspect="1"/>
          </p:cNvPicPr>
          <p:nvPr/>
        </p:nvPicPr>
        <p:blipFill>
          <a:blip r:embed="rId2"/>
          <a:stretch>
            <a:fillRect/>
          </a:stretch>
        </p:blipFill>
        <p:spPr>
          <a:xfrm>
            <a:off x="677334" y="5442721"/>
            <a:ext cx="3905250" cy="1171575"/>
          </a:xfrm>
          <a:prstGeom prst="rect">
            <a:avLst/>
          </a:prstGeom>
        </p:spPr>
      </p:pic>
    </p:spTree>
    <p:extLst>
      <p:ext uri="{BB962C8B-B14F-4D97-AF65-F5344CB8AC3E}">
        <p14:creationId xmlns:p14="http://schemas.microsoft.com/office/powerpoint/2010/main" val="31763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4294967295"/>
          </p:nvPr>
        </p:nvPicPr>
        <p:blipFill>
          <a:blip r:embed="rId2"/>
          <a:stretch>
            <a:fillRect/>
          </a:stretch>
        </p:blipFill>
        <p:spPr>
          <a:xfrm>
            <a:off x="0" y="2495006"/>
            <a:ext cx="4318121" cy="4362994"/>
          </a:xfrm>
          <a:prstGeom prst="rect">
            <a:avLst/>
          </a:prstGeom>
        </p:spPr>
      </p:pic>
      <p:sp>
        <p:nvSpPr>
          <p:cNvPr id="2" name="Titel 1"/>
          <p:cNvSpPr>
            <a:spLocks noGrp="1"/>
          </p:cNvSpPr>
          <p:nvPr>
            <p:ph type="title" idx="4294967295"/>
          </p:nvPr>
        </p:nvSpPr>
        <p:spPr>
          <a:xfrm>
            <a:off x="0" y="609600"/>
            <a:ext cx="12192001" cy="839788"/>
          </a:xfrm>
        </p:spPr>
        <p:txBody>
          <a:bodyPr>
            <a:normAutofit fontScale="90000"/>
          </a:bodyPr>
          <a:lstStyle/>
          <a:p>
            <a:r>
              <a:rPr lang="nl-NL" dirty="0" smtClean="0"/>
              <a:t>Bevolkingssamenstelling Nederland </a:t>
            </a:r>
            <a:br>
              <a:rPr lang="nl-NL" dirty="0" smtClean="0"/>
            </a:br>
            <a:r>
              <a:rPr lang="nl-NL" dirty="0" smtClean="0"/>
              <a:t>			</a:t>
            </a:r>
            <a:r>
              <a:rPr lang="nl-NL" dirty="0" smtClean="0">
                <a:solidFill>
                  <a:schemeClr val="tx2">
                    <a:lumMod val="75000"/>
                  </a:schemeClr>
                </a:solidFill>
              </a:rPr>
              <a:t>1950									2020							2040</a:t>
            </a:r>
            <a:r>
              <a:rPr lang="nl-NL" dirty="0" smtClean="0"/>
              <a:t/>
            </a:r>
            <a:br>
              <a:rPr lang="nl-NL" dirty="0" smtClean="0"/>
            </a:br>
            <a:endParaRPr lang="nl-NL" dirty="0"/>
          </a:p>
        </p:txBody>
      </p:sp>
      <p:pic>
        <p:nvPicPr>
          <p:cNvPr id="5" name="Afbeelding 4"/>
          <p:cNvPicPr>
            <a:picLocks noChangeAspect="1"/>
          </p:cNvPicPr>
          <p:nvPr/>
        </p:nvPicPr>
        <p:blipFill>
          <a:blip r:embed="rId3"/>
          <a:stretch>
            <a:fillRect/>
          </a:stretch>
        </p:blipFill>
        <p:spPr>
          <a:xfrm>
            <a:off x="3929377" y="2388099"/>
            <a:ext cx="4333246" cy="4378461"/>
          </a:xfrm>
          <a:prstGeom prst="rect">
            <a:avLst/>
          </a:prstGeom>
        </p:spPr>
      </p:pic>
      <p:pic>
        <p:nvPicPr>
          <p:cNvPr id="6" name="Afbeelding 5"/>
          <p:cNvPicPr>
            <a:picLocks noChangeAspect="1"/>
          </p:cNvPicPr>
          <p:nvPr/>
        </p:nvPicPr>
        <p:blipFill>
          <a:blip r:embed="rId4"/>
          <a:stretch>
            <a:fillRect/>
          </a:stretch>
        </p:blipFill>
        <p:spPr>
          <a:xfrm>
            <a:off x="7716001" y="2335296"/>
            <a:ext cx="4475999" cy="4522704"/>
          </a:xfrm>
          <a:prstGeom prst="rect">
            <a:avLst/>
          </a:prstGeom>
        </p:spPr>
      </p:pic>
    </p:spTree>
    <p:extLst>
      <p:ext uri="{BB962C8B-B14F-4D97-AF65-F5344CB8AC3E}">
        <p14:creationId xmlns:p14="http://schemas.microsoft.com/office/powerpoint/2010/main" val="275010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13.1 Geldstromen in de zorg</a:t>
            </a:r>
            <a:endParaRPr lang="nl-NL" dirty="0"/>
          </a:p>
        </p:txBody>
      </p:sp>
      <p:sp>
        <p:nvSpPr>
          <p:cNvPr id="3" name="Tijdelijke aanduiding voor inhoud 2"/>
          <p:cNvSpPr>
            <a:spLocks noGrp="1"/>
          </p:cNvSpPr>
          <p:nvPr>
            <p:ph idx="1"/>
          </p:nvPr>
        </p:nvSpPr>
        <p:spPr>
          <a:xfrm>
            <a:off x="794900" y="1270000"/>
            <a:ext cx="8596668" cy="3880773"/>
          </a:xfrm>
        </p:spPr>
        <p:txBody>
          <a:bodyPr/>
          <a:lstStyle/>
          <a:p>
            <a:r>
              <a:rPr lang="nl-NL" dirty="0" smtClean="0"/>
              <a:t>Zorg wordt steeds duurder</a:t>
            </a:r>
          </a:p>
          <a:p>
            <a:r>
              <a:rPr lang="nl-NL" dirty="0" smtClean="0"/>
              <a:t>Mensen worden ouder en meer mensen worden ouder</a:t>
            </a:r>
          </a:p>
          <a:p>
            <a:r>
              <a:rPr lang="nl-NL" dirty="0" smtClean="0"/>
              <a:t>Technologische ontwikkelingen maken de zorg duurder</a:t>
            </a:r>
          </a:p>
          <a:p>
            <a:r>
              <a:rPr lang="nl-NL" dirty="0" smtClean="0"/>
              <a:t>Loonkosten stijgen</a:t>
            </a:r>
          </a:p>
          <a:p>
            <a:r>
              <a:rPr lang="nl-NL" dirty="0" smtClean="0"/>
              <a:t>Zorgkosten zijn door overheid gedelegeerd naar lagere instanties/gemeenten</a:t>
            </a:r>
          </a:p>
          <a:p>
            <a:endParaRPr lang="nl-NL" dirty="0"/>
          </a:p>
        </p:txBody>
      </p:sp>
      <p:pic>
        <p:nvPicPr>
          <p:cNvPr id="4" name="Afbeelding 3"/>
          <p:cNvPicPr>
            <a:picLocks noChangeAspect="1"/>
          </p:cNvPicPr>
          <p:nvPr/>
        </p:nvPicPr>
        <p:blipFill>
          <a:blip r:embed="rId2"/>
          <a:stretch>
            <a:fillRect/>
          </a:stretch>
        </p:blipFill>
        <p:spPr>
          <a:xfrm>
            <a:off x="1195522" y="3430614"/>
            <a:ext cx="6498500" cy="2742141"/>
          </a:xfrm>
          <a:prstGeom prst="rect">
            <a:avLst/>
          </a:prstGeom>
        </p:spPr>
      </p:pic>
    </p:spTree>
    <p:extLst>
      <p:ext uri="{BB962C8B-B14F-4D97-AF65-F5344CB8AC3E}">
        <p14:creationId xmlns:p14="http://schemas.microsoft.com/office/powerpoint/2010/main" val="145283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Zorgverzekeraars</a:t>
            </a:r>
            <a:endParaRPr lang="nl-NL" dirty="0"/>
          </a:p>
        </p:txBody>
      </p:sp>
      <p:sp>
        <p:nvSpPr>
          <p:cNvPr id="3" name="Tijdelijke aanduiding voor inhoud 2"/>
          <p:cNvSpPr>
            <a:spLocks noGrp="1"/>
          </p:cNvSpPr>
          <p:nvPr>
            <p:ph idx="1"/>
          </p:nvPr>
        </p:nvSpPr>
        <p:spPr>
          <a:xfrm>
            <a:off x="677334" y="1270000"/>
            <a:ext cx="8596668" cy="3880773"/>
          </a:xfrm>
        </p:spPr>
        <p:txBody>
          <a:bodyPr/>
          <a:lstStyle/>
          <a:p>
            <a:r>
              <a:rPr lang="nl-NL" dirty="0" smtClean="0"/>
              <a:t>Basisverzekering is verplicht (huisarts, medicijnen en ziekenhuiszorg)</a:t>
            </a:r>
          </a:p>
          <a:p>
            <a:r>
              <a:rPr lang="nl-NL" dirty="0" smtClean="0"/>
              <a:t>Verplicht eigen risico (€385,-)</a:t>
            </a:r>
          </a:p>
          <a:p>
            <a:r>
              <a:rPr lang="nl-NL" dirty="0" smtClean="0"/>
              <a:t>Binnen je zorgverzekering kun je kiezen tussen:</a:t>
            </a:r>
          </a:p>
          <a:p>
            <a:pPr>
              <a:buFontTx/>
              <a:buChar char="-"/>
            </a:pPr>
            <a:r>
              <a:rPr lang="nl-NL" dirty="0" smtClean="0"/>
              <a:t>Naturapolis (verzekeraar betaalt rechtstreeks aan zorgaanbieder)</a:t>
            </a:r>
          </a:p>
          <a:p>
            <a:pPr>
              <a:buFontTx/>
              <a:buChar char="-"/>
            </a:pPr>
            <a:r>
              <a:rPr lang="nl-NL" dirty="0" smtClean="0"/>
              <a:t>Restitutiepolis (verzekeraar betaalt zorgaanbieder en vraagt het via verzekering terug)</a:t>
            </a:r>
          </a:p>
          <a:p>
            <a:pPr>
              <a:buFont typeface="Wingdings" panose="05000000000000000000" pitchFamily="2" charset="2"/>
              <a:buChar char="v"/>
            </a:pPr>
            <a:r>
              <a:rPr lang="nl-NL" dirty="0" smtClean="0"/>
              <a:t>Let op! Bij naturapolis mag je alleen naar de gecontracteerde zorgaanbieders</a:t>
            </a:r>
          </a:p>
          <a:p>
            <a:pPr>
              <a:buFontTx/>
              <a:buChar char="-"/>
            </a:pPr>
            <a:endParaRPr lang="nl-NL" dirty="0" smtClean="0"/>
          </a:p>
          <a:p>
            <a:endParaRPr lang="nl-NL" dirty="0"/>
          </a:p>
        </p:txBody>
      </p:sp>
      <p:pic>
        <p:nvPicPr>
          <p:cNvPr id="4" name="Afbeelding 3"/>
          <p:cNvPicPr>
            <a:picLocks noChangeAspect="1"/>
          </p:cNvPicPr>
          <p:nvPr/>
        </p:nvPicPr>
        <p:blipFill>
          <a:blip r:embed="rId2"/>
          <a:stretch>
            <a:fillRect/>
          </a:stretch>
        </p:blipFill>
        <p:spPr>
          <a:xfrm>
            <a:off x="1141775" y="3958156"/>
            <a:ext cx="4357688" cy="2899844"/>
          </a:xfrm>
          <a:prstGeom prst="rect">
            <a:avLst/>
          </a:prstGeom>
        </p:spPr>
      </p:pic>
    </p:spTree>
    <p:extLst>
      <p:ext uri="{BB962C8B-B14F-4D97-AF65-F5344CB8AC3E}">
        <p14:creationId xmlns:p14="http://schemas.microsoft.com/office/powerpoint/2010/main" val="37298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Langdurige zorg</a:t>
            </a:r>
            <a:endParaRPr lang="nl-NL" dirty="0"/>
          </a:p>
        </p:txBody>
      </p:sp>
      <p:sp>
        <p:nvSpPr>
          <p:cNvPr id="3" name="Tijdelijke aanduiding voor inhoud 2"/>
          <p:cNvSpPr>
            <a:spLocks noGrp="1"/>
          </p:cNvSpPr>
          <p:nvPr>
            <p:ph idx="1"/>
          </p:nvPr>
        </p:nvSpPr>
        <p:spPr>
          <a:xfrm>
            <a:off x="677334" y="1376818"/>
            <a:ext cx="8596668" cy="3880773"/>
          </a:xfrm>
        </p:spPr>
        <p:txBody>
          <a:bodyPr/>
          <a:lstStyle/>
          <a:p>
            <a:r>
              <a:rPr lang="nl-NL" dirty="0" smtClean="0"/>
              <a:t>Verpleeghuis</a:t>
            </a:r>
          </a:p>
          <a:p>
            <a:r>
              <a:rPr lang="nl-NL" dirty="0" smtClean="0"/>
              <a:t>GGZ</a:t>
            </a:r>
          </a:p>
          <a:p>
            <a:r>
              <a:rPr lang="nl-NL" dirty="0" smtClean="0"/>
              <a:t>Ouderenzorg</a:t>
            </a:r>
          </a:p>
          <a:p>
            <a:r>
              <a:rPr lang="nl-NL" dirty="0" smtClean="0"/>
              <a:t>Gehandicaptenzorg</a:t>
            </a:r>
          </a:p>
          <a:p>
            <a:r>
              <a:rPr lang="nl-NL" dirty="0" smtClean="0"/>
              <a:t>Intensief langdurige thuiszorg</a:t>
            </a:r>
          </a:p>
          <a:p>
            <a:r>
              <a:rPr lang="nl-NL" dirty="0" smtClean="0"/>
              <a:t>Wordt betaald uit belastingpremie (zie je loonstrookje) -&gt;</a:t>
            </a:r>
          </a:p>
          <a:p>
            <a:r>
              <a:rPr lang="nl-NL" dirty="0" smtClean="0"/>
              <a:t>Is verplicht net als meebetalen aan AOW</a:t>
            </a:r>
            <a:endParaRPr lang="nl-NL" dirty="0"/>
          </a:p>
        </p:txBody>
      </p:sp>
      <p:pic>
        <p:nvPicPr>
          <p:cNvPr id="4" name="Afbeelding 3"/>
          <p:cNvPicPr>
            <a:picLocks noChangeAspect="1"/>
          </p:cNvPicPr>
          <p:nvPr/>
        </p:nvPicPr>
        <p:blipFill>
          <a:blip r:embed="rId2"/>
          <a:stretch>
            <a:fillRect/>
          </a:stretch>
        </p:blipFill>
        <p:spPr>
          <a:xfrm>
            <a:off x="1153341" y="4274820"/>
            <a:ext cx="4333058" cy="2426512"/>
          </a:xfrm>
          <a:prstGeom prst="rect">
            <a:avLst/>
          </a:prstGeom>
        </p:spPr>
      </p:pic>
      <p:pic>
        <p:nvPicPr>
          <p:cNvPr id="5" name="Afbeelding 4"/>
          <p:cNvPicPr>
            <a:picLocks noChangeAspect="1"/>
          </p:cNvPicPr>
          <p:nvPr/>
        </p:nvPicPr>
        <p:blipFill>
          <a:blip r:embed="rId3"/>
          <a:stretch>
            <a:fillRect/>
          </a:stretch>
        </p:blipFill>
        <p:spPr>
          <a:xfrm>
            <a:off x="7184572" y="2472180"/>
            <a:ext cx="1724101" cy="2426512"/>
          </a:xfrm>
          <a:prstGeom prst="rect">
            <a:avLst/>
          </a:prstGeom>
        </p:spPr>
      </p:pic>
    </p:spTree>
    <p:extLst>
      <p:ext uri="{BB962C8B-B14F-4D97-AF65-F5344CB8AC3E}">
        <p14:creationId xmlns:p14="http://schemas.microsoft.com/office/powerpoint/2010/main" val="242243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Rijksoverheid</a:t>
            </a:r>
            <a:endParaRPr lang="nl-NL" dirty="0"/>
          </a:p>
        </p:txBody>
      </p:sp>
      <p:sp>
        <p:nvSpPr>
          <p:cNvPr id="3" name="Tijdelijke aanduiding voor inhoud 2"/>
          <p:cNvSpPr>
            <a:spLocks noGrp="1"/>
          </p:cNvSpPr>
          <p:nvPr>
            <p:ph idx="1"/>
          </p:nvPr>
        </p:nvSpPr>
        <p:spPr>
          <a:xfrm>
            <a:off x="677334" y="1270000"/>
            <a:ext cx="8596668" cy="3880773"/>
          </a:xfrm>
        </p:spPr>
        <p:txBody>
          <a:bodyPr/>
          <a:lstStyle/>
          <a:p>
            <a:r>
              <a:rPr lang="nl-NL" dirty="0" smtClean="0"/>
              <a:t>Inkomsten uit belastingen en premies volksverzekeringen</a:t>
            </a:r>
          </a:p>
          <a:p>
            <a:r>
              <a:rPr lang="nl-NL" dirty="0" smtClean="0"/>
              <a:t>Bij Prinsjesdag wordt de miljoenennota gepresenteerd</a:t>
            </a:r>
          </a:p>
          <a:p>
            <a:r>
              <a:rPr lang="nl-NL" dirty="0" smtClean="0"/>
              <a:t>Taken rond organiseren zorg en welzijn zijn naar gemeenten overgeheveld</a:t>
            </a:r>
          </a:p>
          <a:p>
            <a:r>
              <a:rPr lang="nl-NL" dirty="0" smtClean="0"/>
              <a:t>Worden nu vraagtekens bij gesteld (o.a. jeugdzorg)</a:t>
            </a:r>
          </a:p>
          <a:p>
            <a:endParaRPr lang="nl-NL" dirty="0" smtClean="0"/>
          </a:p>
          <a:p>
            <a:endParaRPr lang="nl-NL" dirty="0" smtClean="0"/>
          </a:p>
          <a:p>
            <a:endParaRPr lang="nl-NL" dirty="0" smtClean="0"/>
          </a:p>
          <a:p>
            <a:endParaRPr lang="nl-NL" dirty="0" smtClean="0"/>
          </a:p>
          <a:p>
            <a:endParaRPr lang="nl-NL" dirty="0"/>
          </a:p>
        </p:txBody>
      </p:sp>
      <p:pic>
        <p:nvPicPr>
          <p:cNvPr id="4" name="Afbeelding 3"/>
          <p:cNvPicPr>
            <a:picLocks noChangeAspect="1"/>
          </p:cNvPicPr>
          <p:nvPr/>
        </p:nvPicPr>
        <p:blipFill>
          <a:blip r:embed="rId2"/>
          <a:stretch>
            <a:fillRect/>
          </a:stretch>
        </p:blipFill>
        <p:spPr>
          <a:xfrm>
            <a:off x="1159328" y="3164599"/>
            <a:ext cx="5489666" cy="3152848"/>
          </a:xfrm>
          <a:prstGeom prst="rect">
            <a:avLst/>
          </a:prstGeom>
        </p:spPr>
      </p:pic>
    </p:spTree>
    <p:extLst>
      <p:ext uri="{BB962C8B-B14F-4D97-AF65-F5344CB8AC3E}">
        <p14:creationId xmlns:p14="http://schemas.microsoft.com/office/powerpoint/2010/main" val="102524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Gemeenten</a:t>
            </a:r>
            <a:endParaRPr lang="nl-NL" dirty="0"/>
          </a:p>
        </p:txBody>
      </p:sp>
      <p:sp>
        <p:nvSpPr>
          <p:cNvPr id="3" name="Tijdelijke aanduiding voor inhoud 2"/>
          <p:cNvSpPr>
            <a:spLocks noGrp="1"/>
          </p:cNvSpPr>
          <p:nvPr>
            <p:ph idx="1"/>
          </p:nvPr>
        </p:nvSpPr>
        <p:spPr>
          <a:xfrm>
            <a:off x="677334" y="1270000"/>
            <a:ext cx="9420255" cy="3880773"/>
          </a:xfrm>
        </p:spPr>
        <p:txBody>
          <a:bodyPr/>
          <a:lstStyle/>
          <a:p>
            <a:r>
              <a:rPr lang="nl-NL" dirty="0" smtClean="0"/>
              <a:t>Ontvangt 60% van inkomsten van rijk (gemeentefonds)</a:t>
            </a:r>
          </a:p>
          <a:p>
            <a:r>
              <a:rPr lang="nl-NL" dirty="0" smtClean="0"/>
              <a:t>Gemeente int zelf belastingen en heffingen (35%)</a:t>
            </a:r>
          </a:p>
          <a:p>
            <a:r>
              <a:rPr lang="nl-NL" dirty="0" smtClean="0"/>
              <a:t>EU draagt de overige 5% bij</a:t>
            </a:r>
          </a:p>
          <a:p>
            <a:r>
              <a:rPr lang="nl-NL" dirty="0" smtClean="0"/>
              <a:t>Bij onvoorziene grote uitgaven vragen ze extra geld uit gemeentefonds</a:t>
            </a:r>
          </a:p>
          <a:p>
            <a:r>
              <a:rPr lang="nl-NL" dirty="0" smtClean="0"/>
              <a:t>Vrij te besteden gedeelte en niet vrij te besteden gedeelte (afvalstoffenheffing) </a:t>
            </a:r>
          </a:p>
          <a:p>
            <a:r>
              <a:rPr lang="nl-NL" dirty="0" smtClean="0"/>
              <a:t>Verplicht wettelijke basisverplichtingen nakomen (WMO bijvoorbeeld)</a:t>
            </a:r>
          </a:p>
          <a:p>
            <a:r>
              <a:rPr lang="nl-NL" dirty="0" smtClean="0"/>
              <a:t>Verschillen in prioriteiten (huishoudelijke ondersteuning bijvoorbeeld)</a:t>
            </a:r>
          </a:p>
          <a:p>
            <a:endParaRPr lang="nl-NL" dirty="0" smtClean="0"/>
          </a:p>
          <a:p>
            <a:endParaRPr lang="nl-NL" dirty="0"/>
          </a:p>
        </p:txBody>
      </p:sp>
      <p:pic>
        <p:nvPicPr>
          <p:cNvPr id="4" name="Afbeelding 3"/>
          <p:cNvPicPr>
            <a:picLocks noChangeAspect="1"/>
          </p:cNvPicPr>
          <p:nvPr/>
        </p:nvPicPr>
        <p:blipFill>
          <a:blip r:embed="rId2"/>
          <a:stretch>
            <a:fillRect/>
          </a:stretch>
        </p:blipFill>
        <p:spPr>
          <a:xfrm>
            <a:off x="653656" y="4219303"/>
            <a:ext cx="4733805" cy="2412130"/>
          </a:xfrm>
          <a:prstGeom prst="rect">
            <a:avLst/>
          </a:prstGeom>
        </p:spPr>
      </p:pic>
    </p:spTree>
    <p:extLst>
      <p:ext uri="{BB962C8B-B14F-4D97-AF65-F5344CB8AC3E}">
        <p14:creationId xmlns:p14="http://schemas.microsoft.com/office/powerpoint/2010/main" val="122592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Betaling door burgers</a:t>
            </a:r>
            <a:endParaRPr lang="nl-NL" dirty="0"/>
          </a:p>
        </p:txBody>
      </p:sp>
      <p:sp>
        <p:nvSpPr>
          <p:cNvPr id="3" name="Tijdelijke aanduiding voor inhoud 2"/>
          <p:cNvSpPr>
            <a:spLocks noGrp="1"/>
          </p:cNvSpPr>
          <p:nvPr>
            <p:ph idx="1"/>
          </p:nvPr>
        </p:nvSpPr>
        <p:spPr>
          <a:xfrm>
            <a:off x="677334" y="1270000"/>
            <a:ext cx="8596668" cy="5483497"/>
          </a:xfrm>
        </p:spPr>
        <p:txBody>
          <a:bodyPr/>
          <a:lstStyle/>
          <a:p>
            <a:r>
              <a:rPr lang="nl-NL" dirty="0" smtClean="0"/>
              <a:t>Naast basisverzekering betalen cliënten</a:t>
            </a:r>
          </a:p>
          <a:p>
            <a:pPr>
              <a:buFontTx/>
              <a:buChar char="-"/>
            </a:pPr>
            <a:r>
              <a:rPr lang="nl-NL" dirty="0" smtClean="0"/>
              <a:t>Premies vrijwillige en aanvullende verzekeringen</a:t>
            </a:r>
          </a:p>
          <a:p>
            <a:pPr>
              <a:buFontTx/>
              <a:buChar char="-"/>
            </a:pPr>
            <a:r>
              <a:rPr lang="nl-NL" dirty="0" smtClean="0"/>
              <a:t>Eigen bijdragen (verzekeraar vergoed slechts gedeeltelijk behandeling of hulpmiddelen)</a:t>
            </a:r>
          </a:p>
          <a:p>
            <a:pPr>
              <a:buFontTx/>
              <a:buChar char="-"/>
            </a:pPr>
            <a:r>
              <a:rPr lang="nl-NL" dirty="0" smtClean="0"/>
              <a:t>Kosten vrijwillige behandelingen (plastische chirurgie)</a:t>
            </a:r>
          </a:p>
          <a:p>
            <a:pPr>
              <a:buFontTx/>
              <a:buChar char="-"/>
            </a:pPr>
            <a:r>
              <a:rPr lang="nl-NL" dirty="0" smtClean="0"/>
              <a:t>Zelfzorgmiddelen</a:t>
            </a:r>
          </a:p>
          <a:p>
            <a:pPr>
              <a:buFontTx/>
              <a:buChar char="-"/>
            </a:pPr>
            <a:r>
              <a:rPr lang="nl-NL" dirty="0" smtClean="0"/>
              <a:t>Alternatieve geneeswijzen</a:t>
            </a:r>
          </a:p>
          <a:p>
            <a:pPr>
              <a:buFontTx/>
              <a:buChar char="-"/>
            </a:pPr>
            <a:r>
              <a:rPr lang="nl-NL" dirty="0" smtClean="0"/>
              <a:t>Cliënten met spaargeld (inkopen huishoudelijke hulp of particuliere verpleging)</a:t>
            </a:r>
          </a:p>
          <a:p>
            <a:pPr>
              <a:buFontTx/>
              <a:buChar char="-"/>
            </a:pPr>
            <a:endParaRPr lang="nl-NL" dirty="0" smtClean="0"/>
          </a:p>
          <a:p>
            <a:pPr marL="0" indent="0">
              <a:buNone/>
            </a:pPr>
            <a:r>
              <a:rPr lang="nl-NL" dirty="0"/>
              <a:t> </a:t>
            </a:r>
            <a:r>
              <a:rPr lang="nl-NL" dirty="0" smtClean="0"/>
              <a:t>    *Overheid bespaart veel geld door inzet mantelzorgers/vrijwilligers</a:t>
            </a:r>
          </a:p>
          <a:p>
            <a:pPr marL="0" indent="0">
              <a:buNone/>
            </a:pPr>
            <a:endParaRPr lang="nl-NL" dirty="0"/>
          </a:p>
        </p:txBody>
      </p:sp>
      <p:pic>
        <p:nvPicPr>
          <p:cNvPr id="4" name="Afbeelding 3"/>
          <p:cNvPicPr>
            <a:picLocks noChangeAspect="1"/>
          </p:cNvPicPr>
          <p:nvPr/>
        </p:nvPicPr>
        <p:blipFill>
          <a:blip r:embed="rId2"/>
          <a:stretch>
            <a:fillRect/>
          </a:stretch>
        </p:blipFill>
        <p:spPr>
          <a:xfrm>
            <a:off x="8281851" y="4660993"/>
            <a:ext cx="3910149" cy="2197007"/>
          </a:xfrm>
          <a:prstGeom prst="rect">
            <a:avLst/>
          </a:prstGeom>
        </p:spPr>
      </p:pic>
    </p:spTree>
    <p:extLst>
      <p:ext uri="{BB962C8B-B14F-4D97-AF65-F5344CB8AC3E}">
        <p14:creationId xmlns:p14="http://schemas.microsoft.com/office/powerpoint/2010/main" val="125953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1"/>
            <a:ext cx="11514666" cy="1320800"/>
          </a:xfrm>
        </p:spPr>
        <p:txBody>
          <a:bodyPr>
            <a:noAutofit/>
          </a:bodyPr>
          <a:lstStyle/>
          <a:p>
            <a:r>
              <a:rPr lang="nl-NL" sz="2800" dirty="0" smtClean="0">
                <a:solidFill>
                  <a:schemeClr val="accent2">
                    <a:lumMod val="75000"/>
                  </a:schemeClr>
                </a:solidFill>
              </a:rPr>
              <a:t>Overleggen mag even niet bij deze opdracht!</a:t>
            </a:r>
            <a:r>
              <a:rPr lang="nl-NL" sz="2800" dirty="0" smtClean="0"/>
              <a:t/>
            </a:r>
            <a:br>
              <a:rPr lang="nl-NL" sz="2800" dirty="0" smtClean="0"/>
            </a:br>
            <a:r>
              <a:rPr lang="nl-NL" sz="2800" dirty="0" smtClean="0"/>
              <a:t>Als </a:t>
            </a:r>
            <a:r>
              <a:rPr lang="nl-NL" sz="2800" dirty="0"/>
              <a:t>je mensen geld geeft om zelf ondersteuning </a:t>
            </a:r>
            <a:r>
              <a:rPr lang="nl-NL" sz="2800" dirty="0" smtClean="0"/>
              <a:t>                                te </a:t>
            </a:r>
            <a:r>
              <a:rPr lang="nl-NL" sz="2800" dirty="0"/>
              <a:t>regelen, wordt er misbruik van </a:t>
            </a:r>
            <a:r>
              <a:rPr lang="nl-NL" sz="2800" dirty="0" smtClean="0"/>
              <a:t>gemaakt</a:t>
            </a:r>
            <a:r>
              <a:rPr lang="nl-NL" sz="2800" dirty="0"/>
              <a:t> </a:t>
            </a:r>
            <a:r>
              <a:rPr lang="nl-NL" sz="2800" dirty="0" smtClean="0"/>
              <a:t>(eens/oneens)</a:t>
            </a:r>
            <a:endParaRPr lang="nl-NL" sz="2800" dirty="0"/>
          </a:p>
        </p:txBody>
      </p:sp>
      <p:sp>
        <p:nvSpPr>
          <p:cNvPr id="3" name="Tijdelijke aanduiding voor inhoud 2"/>
          <p:cNvSpPr>
            <a:spLocks noGrp="1"/>
          </p:cNvSpPr>
          <p:nvPr>
            <p:ph idx="1"/>
          </p:nvPr>
        </p:nvSpPr>
        <p:spPr>
          <a:xfrm>
            <a:off x="677334" y="1930401"/>
            <a:ext cx="10184630" cy="5176982"/>
          </a:xfrm>
        </p:spPr>
        <p:txBody>
          <a:bodyPr>
            <a:normAutofit/>
          </a:bodyPr>
          <a:lstStyle/>
          <a:p>
            <a:pPr>
              <a:buFont typeface="+mj-lt"/>
              <a:buAutoNum type="arabicPeriod"/>
            </a:pPr>
            <a:r>
              <a:rPr lang="nl-NL" dirty="0" smtClean="0"/>
              <a:t>Noteer</a:t>
            </a:r>
            <a:r>
              <a:rPr lang="nl-NL" dirty="0"/>
              <a:t>, anoniem, op een kaartje van A6-formaat één argument waaruit blijkt dat je het eens of </a:t>
            </a:r>
            <a:r>
              <a:rPr lang="nl-NL" dirty="0" smtClean="0"/>
              <a:t>juist oneens </a:t>
            </a:r>
            <a:r>
              <a:rPr lang="nl-NL" dirty="0"/>
              <a:t>bent met de stelling. </a:t>
            </a:r>
            <a:endParaRPr lang="nl-NL" dirty="0" smtClean="0"/>
          </a:p>
          <a:p>
            <a:pPr>
              <a:buFont typeface="+mj-lt"/>
              <a:buAutoNum type="arabicPeriod"/>
            </a:pPr>
            <a:r>
              <a:rPr lang="nl-NL" dirty="0" smtClean="0"/>
              <a:t>Verzamel </a:t>
            </a:r>
            <a:r>
              <a:rPr lang="nl-NL" dirty="0"/>
              <a:t>alle argumenten en stop ze in een </a:t>
            </a:r>
            <a:r>
              <a:rPr lang="nl-NL" dirty="0" smtClean="0"/>
              <a:t>mand. </a:t>
            </a:r>
          </a:p>
          <a:p>
            <a:pPr>
              <a:buFont typeface="+mj-lt"/>
              <a:buAutoNum type="arabicPeriod"/>
            </a:pPr>
            <a:r>
              <a:rPr lang="nl-NL" dirty="0" smtClean="0"/>
              <a:t>Om </a:t>
            </a:r>
            <a:r>
              <a:rPr lang="nl-NL" dirty="0"/>
              <a:t>beurten pakken de studenten een kaartje uit de doos en lezen het argument hardop voor. </a:t>
            </a:r>
            <a:endParaRPr lang="nl-NL" dirty="0" smtClean="0"/>
          </a:p>
          <a:p>
            <a:pPr>
              <a:buFont typeface="+mj-lt"/>
              <a:buAutoNum type="arabicPeriod"/>
            </a:pPr>
            <a:r>
              <a:rPr lang="nl-NL" dirty="0" smtClean="0"/>
              <a:t>Met </a:t>
            </a:r>
            <a:r>
              <a:rPr lang="nl-NL" dirty="0"/>
              <a:t>de groep bepalen jullie of de argumenten sterk of zwak zijn. Voor dubbele argumenten bedenken jullie een alternatief. Dus als er twee dezelfde argumenten tegen de stelling zijn, bedenk dan één nieuw argument tegen de stelling. Streep één dubbel argument door en noteer het nieuwe argument. </a:t>
            </a:r>
            <a:endParaRPr lang="nl-NL" dirty="0" smtClean="0"/>
          </a:p>
          <a:p>
            <a:pPr>
              <a:buFont typeface="+mj-lt"/>
              <a:buAutoNum type="arabicPeriod"/>
            </a:pPr>
            <a:r>
              <a:rPr lang="nl-NL" dirty="0" smtClean="0"/>
              <a:t>De </a:t>
            </a:r>
            <a:r>
              <a:rPr lang="nl-NL" dirty="0"/>
              <a:t>zwakke argumenten belanden links van de doos, de sterke argumenten rechts van de doos. Let op: het gaat erom of het argument toegevoegde waarde heeft, je hoeft het er niet mee eens te zijn. </a:t>
            </a:r>
            <a:endParaRPr lang="nl-NL" dirty="0" smtClean="0"/>
          </a:p>
          <a:p>
            <a:pPr>
              <a:buFont typeface="+mj-lt"/>
              <a:buAutoNum type="arabicPeriod"/>
            </a:pPr>
            <a:r>
              <a:rPr lang="nl-NL" dirty="0" smtClean="0"/>
              <a:t>Splits </a:t>
            </a:r>
            <a:r>
              <a:rPr lang="nl-NL" dirty="0"/>
              <a:t>de argumenten die nu rechts van de doos liggen uit naar ‘eens’ en ‘oneens’. </a:t>
            </a:r>
            <a:r>
              <a:rPr lang="nl-NL" dirty="0" smtClean="0"/>
              <a:t>Welke </a:t>
            </a:r>
            <a:r>
              <a:rPr lang="nl-NL" dirty="0"/>
              <a:t>mening heeft ‘gewonnen’? </a:t>
            </a:r>
            <a:endParaRPr lang="nl-NL" dirty="0" smtClean="0"/>
          </a:p>
          <a:p>
            <a:pPr>
              <a:buFont typeface="+mj-lt"/>
              <a:buAutoNum type="arabicPeriod"/>
            </a:pPr>
            <a:r>
              <a:rPr lang="nl-NL" dirty="0" smtClean="0"/>
              <a:t>Bepaal </a:t>
            </a:r>
            <a:r>
              <a:rPr lang="nl-NL" dirty="0"/>
              <a:t>opnieuw of je het eens bent met de stelling: als je mensen geld geeft om zelf ondersteuning te regelen, wordt er misbruik van gemaakt. Motiveer je antwoord.</a:t>
            </a:r>
          </a:p>
        </p:txBody>
      </p:sp>
    </p:spTree>
    <p:extLst>
      <p:ext uri="{BB962C8B-B14F-4D97-AF65-F5344CB8AC3E}">
        <p14:creationId xmlns:p14="http://schemas.microsoft.com/office/powerpoint/2010/main" val="169582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2350</TotalTime>
  <Words>540</Words>
  <Application>Microsoft Office PowerPoint</Application>
  <PresentationFormat>Breedbeeld</PresentationFormat>
  <Paragraphs>66</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Trebuchet MS</vt:lpstr>
      <vt:lpstr>Wingdings</vt:lpstr>
      <vt:lpstr>Wingdings 3</vt:lpstr>
      <vt:lpstr>Facet</vt:lpstr>
      <vt:lpstr>Deskundigheid &amp; Kwaliteit</vt:lpstr>
      <vt:lpstr>Bevolkingssamenstelling Nederland     1950         2020       2040 </vt:lpstr>
      <vt:lpstr>13.1 Geldstromen in de zorg</vt:lpstr>
      <vt:lpstr>Zorgverzekeraars</vt:lpstr>
      <vt:lpstr>Langdurige zorg</vt:lpstr>
      <vt:lpstr>Rijksoverheid</vt:lpstr>
      <vt:lpstr>Gemeenten</vt:lpstr>
      <vt:lpstr>Betaling door burgers</vt:lpstr>
      <vt:lpstr>Overleggen mag even niet bij deze opdracht! Als je mensen geld geeft om zelf ondersteuning                                 te regelen, wordt er misbruik van gemaakt (eens/oneens)</vt:lpstr>
      <vt:lpstr>Angerenstein</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Simon Poelman</dc:creator>
  <cp:lastModifiedBy>Simon Poelman</cp:lastModifiedBy>
  <cp:revision>25</cp:revision>
  <dcterms:created xsi:type="dcterms:W3CDTF">2018-09-09T16:13:19Z</dcterms:created>
  <dcterms:modified xsi:type="dcterms:W3CDTF">2019-11-17T13:39:36Z</dcterms:modified>
</cp:coreProperties>
</file>